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303" r:id="rId4"/>
    <p:sldId id="305" r:id="rId5"/>
    <p:sldId id="307" r:id="rId6"/>
    <p:sldId id="308" r:id="rId7"/>
    <p:sldId id="311" r:id="rId8"/>
    <p:sldId id="310" r:id="rId9"/>
    <p:sldId id="309" r:id="rId10"/>
    <p:sldId id="313" r:id="rId11"/>
    <p:sldId id="312" r:id="rId12"/>
    <p:sldId id="306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0" d="100"/>
          <a:sy n="8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38E9-F753-40DB-9E0E-70D68039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1DC0-6622-448C-8F33-3C9A775A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1DC1-6D4B-409C-992E-6E1F97DC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AFD3-4A23-40D6-B755-9227D614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A976-167A-40BC-A090-0038F353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E599-FD9D-4B36-8821-658BE87D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3A840-9D9C-4D78-9FA6-8834EE837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92F3-54B9-4FB0-A39A-85503D74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5046-7B4D-42D1-A2AD-9CA5EEAE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AAB4-BDCF-4412-B3CA-B32089C9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0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83C82-ED30-4BC0-9B4B-F2AE3452D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07AB8-9101-4FF9-939E-475F6DA08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F0AB-133E-400D-921C-C90C1A97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316CC-AC29-48E8-806A-41B4883B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60E6-CF75-4E26-B784-823A13A6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5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E73B-800D-429E-A1A5-26B3BAC8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1DCA-3147-4D73-8D86-D49CBD9C2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2D62-4F80-4079-BE63-03EA3418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FC11-8CE8-494A-BF8B-19653E52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5C68-69AC-4757-8AD9-99F8DD75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9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4E0B-4428-4D5F-8BDE-D8F5425C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B495-5C1E-4B4B-AD06-768D788E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FBA83-EF6A-4BED-BF85-BCDAD745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6570-4E79-44AD-8021-6A2581BC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B025-27D4-436F-AA90-2D143C1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F6F6-05B4-4D5A-BC9F-66CA9744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4DDC-D825-498C-971D-3DC15F2C6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9970A-2F09-4558-8AF1-BDE93489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749E7-D5FC-446D-B9FF-DB2860F9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B2AAD-7804-4DF2-BD00-251DA8DF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37776-6304-4F88-90D4-3CD0C59D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2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A963-C442-4476-B0C1-3647F008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A9DA8-9629-418D-ADE4-6183C788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26794-111D-4198-90E3-BB8FF6EF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0847A-83C1-47CB-8F97-116D37EB6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FA2B1-FDAA-4642-88F1-998C9A209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BC5BB-D446-4C10-851A-D0E02EA5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BA5B9-48B4-44F9-A4E4-5BA668ED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FEA51-8CA3-4AB7-99E7-EA16E96F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98F5-F0D2-493A-8BEE-5A84CF8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07AFA-EE50-46BC-873C-C303AD7F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B94F4-7883-45A2-BBD1-0A18F562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F703D-0FB3-427A-8C5A-C14ADADE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160E9-C91D-48C3-9946-CD85E869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BFD95-74C5-4CDC-B8A6-5F719976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B717D-A7E9-4074-91A9-05A0F421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722A-47A7-47DC-9ECF-54AAC1BD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A437-014F-4AE7-93C5-BBFD3ED1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00B00-1ED2-4E18-9E56-40985351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4F527-A902-477F-B1A8-259D33D3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BF90-548E-4DF6-976E-CF0035E8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725F0-A3BD-40C9-9BD6-C5717FED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ED9E-0F39-4889-BF08-AE089BC8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FC70E-BE87-41A7-9FC6-6A41FCA20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3F014-335C-4421-9349-6CA9BE04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19359-3FAE-480D-B7CE-EC24C97E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6BE35-3C67-407A-A675-BCC040A2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ECAC-4BBF-4F52-9ECD-A9D8DF00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8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4D1BC-36A7-4237-B528-73FEB961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3A9F0-BF6B-4C6B-B167-7C3A6B7B4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1747-6814-4898-8831-29A100E99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0A351-1EFA-42B5-BCA5-544DAC19DB9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98FFF-B0E5-4A6F-92DA-CAD2390E8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C1915-AE30-4D13-892B-B6AB06716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BED8-FF59-43D1-997D-618FFECA9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DE3C-5FA4-43D5-B59E-8CC89BC1B5D5}"/>
              </a:ext>
            </a:extLst>
          </p:cNvPr>
          <p:cNvSpPr txBox="1"/>
          <p:nvPr/>
        </p:nvSpPr>
        <p:spPr>
          <a:xfrm>
            <a:off x="781877" y="599860"/>
            <a:ext cx="10840279" cy="565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Analytical Chemistry 1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Separation Technique,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Chromatography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Postgraduate (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Master's degrees)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Lecture No. </a:t>
            </a:r>
            <a:r>
              <a:rPr lang="ar-IQ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By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Asst. Prof. Dr. Layla Salih Al-Omran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A337D-C607-4431-86B8-A820670C2BF8}"/>
              </a:ext>
            </a:extLst>
          </p:cNvPr>
          <p:cNvSpPr txBox="1"/>
          <p:nvPr/>
        </p:nvSpPr>
        <p:spPr>
          <a:xfrm>
            <a:off x="265043" y="146646"/>
            <a:ext cx="1156914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of gas chromatography</a:t>
            </a:r>
          </a:p>
          <a:p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The application of gas chromatography to environmental analysis:</a:t>
            </a:r>
          </a:p>
          <a:p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 has significant role in the identification &amp; quantification of pollutants of environment. </a:t>
            </a: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used in the analysis of different classes of organic contaminants in air, water, soils, sediments and biota. those organic pollutant groups such as: </a:t>
            </a:r>
          </a:p>
          <a:p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polycyclic aromatic hydrocarbons (PAHs);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pesticides;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halogenated compounds such as polychlorinated biphenyl, organochlorine pesticides, brominated and organophosphate flame retardants, polybrominated biphenyls and polybrominated diphenyl ethers.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0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494CB-BBD3-4ED1-B493-F79E12395E00}"/>
              </a:ext>
            </a:extLst>
          </p:cNvPr>
          <p:cNvSpPr txBox="1"/>
          <p:nvPr/>
        </p:nvSpPr>
        <p:spPr>
          <a:xfrm>
            <a:off x="278295" y="221142"/>
            <a:ext cx="52346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to determine of brominated and organophosphate flame retardants in dust samples, </a:t>
            </a: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extraction and clean-up steps , then employ an appropriate analytical method such as GC-MS or LC-MS.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73F05-C177-4342-9B7C-BEE34677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17" y="31958"/>
            <a:ext cx="4733535" cy="6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86278-ABEB-4EBF-8BB9-2B646F19E287}"/>
              </a:ext>
            </a:extLst>
          </p:cNvPr>
          <p:cNvSpPr txBox="1"/>
          <p:nvPr/>
        </p:nvSpPr>
        <p:spPr>
          <a:xfrm>
            <a:off x="662609" y="286406"/>
            <a:ext cx="1129085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Application of gas chromatography in food analysis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Gas chromatography is widely used in food industry for ensuring the safety of food products, preventing contaminated products from becoming available for consumption.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technique is also essential to ensuring the quantity and quality of food products, ensuring that the flavor and taste, texture, and smell remain consistent.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other techniques are implemented by the food industry, gas chromatography remains a highly favored method due to its ease of use and cost-effectiveness.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4FE20-3AB8-40EA-840F-CF81206D02A5}"/>
              </a:ext>
            </a:extLst>
          </p:cNvPr>
          <p:cNvSpPr txBox="1"/>
          <p:nvPr/>
        </p:nvSpPr>
        <p:spPr>
          <a:xfrm>
            <a:off x="0" y="190138"/>
            <a:ext cx="12192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Application of GC in industry and petroleum products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calculate the content and assuring the quality of a chemical product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petroleum products such as jet fuel petrol, diesel and kerosene.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 Application of GC in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forensic science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Disciplines as diverse as solid drug dose (pre-consumption form)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Identification and quantification, fire investigation, paint chip analysis, and toxicology cases,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identify and quantify various biological samples and crime-scene evidence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Application of GC in analysis of isomers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 is used in analysis of isomers such as Xylene isomers o-xylene, m- xylene and p- xylene. 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4A1B-C80B-430A-95CF-97BA8CAD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74" y="4540888"/>
            <a:ext cx="5356463" cy="21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A65E2-FF7D-467E-BF91-5D4F624F85A2}"/>
              </a:ext>
            </a:extLst>
          </p:cNvPr>
          <p:cNvSpPr txBox="1"/>
          <p:nvPr/>
        </p:nvSpPr>
        <p:spPr>
          <a:xfrm>
            <a:off x="3154017" y="145774"/>
            <a:ext cx="60960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Liquid chromatography (LC)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459D5-6EBA-4C4B-9BB0-F3E3ED924614}"/>
              </a:ext>
            </a:extLst>
          </p:cNvPr>
          <p:cNvSpPr txBox="1"/>
          <p:nvPr/>
        </p:nvSpPr>
        <p:spPr>
          <a:xfrm>
            <a:off x="424069" y="1008139"/>
            <a:ext cx="115558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 chromatography (LC) is a separation technique in which the </a:t>
            </a:r>
            <a:r>
              <a:rPr lang="en-GB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phase is a liquid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sample ions or molecules are dissolved. </a:t>
            </a:r>
          </a:p>
          <a:p>
            <a:pPr algn="just"/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sample with the mobile liquid will pass through the column or the plane, which is packed with a stationary phase composed of irregularly or spherically shaped particles.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the differences in </a:t>
            </a:r>
            <a:r>
              <a:rPr lang="en-GB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ion-exchange, adsorption, partitioning, or size, different </a:t>
            </a:r>
            <a:r>
              <a:rPr lang="en-GB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solutes will interact with the stationary phase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different degrees, and therefore the separation of the compounds can be achieved and the transit time of the solutes through the column can be determined.  </a:t>
            </a:r>
          </a:p>
        </p:txBody>
      </p:sp>
    </p:spTree>
    <p:extLst>
      <p:ext uri="{BB962C8B-B14F-4D97-AF65-F5344CB8AC3E}">
        <p14:creationId xmlns:p14="http://schemas.microsoft.com/office/powerpoint/2010/main" val="304301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5983AD-F14B-4783-809B-487624AED90E}"/>
              </a:ext>
            </a:extLst>
          </p:cNvPr>
          <p:cNvSpPr txBox="1"/>
          <p:nvPr/>
        </p:nvSpPr>
        <p:spPr>
          <a:xfrm>
            <a:off x="1384852" y="567324"/>
            <a:ext cx="9422296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types of liquid chromatography: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Normal phase chromatography.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Reverse phase chromatography.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Ion exchange chromatography.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Size exclusion chromatography.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Affinity chromatography.</a:t>
            </a:r>
          </a:p>
        </p:txBody>
      </p:sp>
    </p:spTree>
    <p:extLst>
      <p:ext uri="{BB962C8B-B14F-4D97-AF65-F5344CB8AC3E}">
        <p14:creationId xmlns:p14="http://schemas.microsoft.com/office/powerpoint/2010/main" val="83413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B7BBD-3427-4F5A-9945-0E370AC89A53}"/>
              </a:ext>
            </a:extLst>
          </p:cNvPr>
          <p:cNvSpPr txBox="1"/>
          <p:nvPr/>
        </p:nvSpPr>
        <p:spPr>
          <a:xfrm>
            <a:off x="543339" y="257843"/>
            <a:ext cx="1095954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phase chromatography (NPLC).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(NPLC) is a technique that uses columns packed with polar stationary phases combined with nonpolar or moderately-polar mobile phases to separate the components of mixtures.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at which individual solutes migrate through NPLC columns is primarily a function of their polarity.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polar solutes move the fastest and therefore exit the column and are detected first, followed by solutes of increasing polarity which move more slowly.</a:t>
            </a:r>
          </a:p>
        </p:txBody>
      </p:sp>
    </p:spTree>
    <p:extLst>
      <p:ext uri="{BB962C8B-B14F-4D97-AF65-F5344CB8AC3E}">
        <p14:creationId xmlns:p14="http://schemas.microsoft.com/office/powerpoint/2010/main" val="390962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967C2-2DE5-4162-9FF3-1E509EC0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586157"/>
            <a:ext cx="10508972" cy="6271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144DB-27C6-4C56-A8C5-2ADA31CCD81F}"/>
              </a:ext>
            </a:extLst>
          </p:cNvPr>
          <p:cNvSpPr txBox="1"/>
          <p:nvPr/>
        </p:nvSpPr>
        <p:spPr>
          <a:xfrm>
            <a:off x="185530" y="1108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NPLC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36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E34E7-233B-44DD-9D03-F64B3EB34AB0}"/>
              </a:ext>
            </a:extLst>
          </p:cNvPr>
          <p:cNvSpPr txBox="1"/>
          <p:nvPr/>
        </p:nvSpPr>
        <p:spPr>
          <a:xfrm>
            <a:off x="205409" y="0"/>
            <a:ext cx="1178118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stationary phases  in NPLC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usually silica or alumina and they are polar as a result of hydroxyl groups (-OH)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surface hydroxyl groups interact with the functional groups on the solute molecules and depending on the strength of this interaction the solute is absorbed. </a:t>
            </a: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solute relative to another (absorb the more polar compound relative to the less polar).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mobile phase is nonpolar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using hexane or chloroform.  Compounds with greater polarity elute later in the chromatogram and those with the least polarity elute earlier.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0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68CF8F-57E7-4714-9D90-5170ABF3C40E}"/>
              </a:ext>
            </a:extLst>
          </p:cNvPr>
          <p:cNvSpPr txBox="1"/>
          <p:nvPr/>
        </p:nvSpPr>
        <p:spPr>
          <a:xfrm>
            <a:off x="106017" y="291726"/>
            <a:ext cx="667909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Reversed-phase liquid chromatography</a:t>
            </a:r>
          </a:p>
          <a:p>
            <a:pPr algn="just"/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RPLC is a liquid chromatography technique that involves the separation of molecules on the basis of hydrophobic interactions.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mobile phase is a polar solvent and the stationary phase is non-polar.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non-polar solutes (alkyl or aromatic ligands) are tended to get bound to the stationary phase.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 or mixtures of water with polar, water-miscible solvents are normally used.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LC, HPLC) is used for the analysis of a wide range of application areas.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B63BB-C162-4C73-9737-E9602939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743" y="1106904"/>
            <a:ext cx="4987240" cy="34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39F93-8335-4186-BFDC-E9F41282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3" y="124682"/>
            <a:ext cx="9020011" cy="3040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33B82-147A-41CB-861B-116EE358F05A}"/>
              </a:ext>
            </a:extLst>
          </p:cNvPr>
          <p:cNvSpPr txBox="1"/>
          <p:nvPr/>
        </p:nvSpPr>
        <p:spPr>
          <a:xfrm>
            <a:off x="212035" y="3068827"/>
            <a:ext cx="11734799" cy="373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Amplification &amp; Recorder system</a:t>
            </a:r>
            <a:r>
              <a:rPr lang="ar-IQ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Data System)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Recorders are used to record the response obtained from the detectors after amplification.</a:t>
            </a:r>
            <a:endParaRPr lang="ar-IQ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use special electronic circuits to display in an understandable graphical format that represents several peaks of the constituents of the sample under analysis. </a:t>
            </a:r>
            <a:endParaRPr lang="ar-IQ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peaks are called a chromatogram.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2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7F0B3-E388-435A-ADE0-06D59A7F6474}"/>
              </a:ext>
            </a:extLst>
          </p:cNvPr>
          <p:cNvSpPr txBox="1"/>
          <p:nvPr/>
        </p:nvSpPr>
        <p:spPr>
          <a:xfrm>
            <a:off x="0" y="0"/>
            <a:ext cx="120462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Ion exchange chromatography</a:t>
            </a:r>
          </a:p>
          <a:p>
            <a:pPr algn="just"/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chromatography distributes the analyte molecule as per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 and their affinity towards the appositively charged matrix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Thus, only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charged molecules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be separated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analytes bound to the matrix are exchanged with a competitive reverse ion to elute.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interaction between matrix and analyte is determined by net charge, ionic strength and pH of the buffer.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example, when analytes loaded onto a negatively charged matrix, the neutral or negatively charged analyte will not bind to the matrix whereas positively charged analyte will bind. 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2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96AD5-3CD6-4943-90B7-FF5317D761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569843"/>
            <a:ext cx="11449877" cy="597673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C4C06-F909-4DDC-BA60-C1A2FAA5CD53}"/>
              </a:ext>
            </a:extLst>
          </p:cNvPr>
          <p:cNvSpPr txBox="1"/>
          <p:nvPr/>
        </p:nvSpPr>
        <p:spPr>
          <a:xfrm>
            <a:off x="172278" y="-149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 exchange chromatography</a:t>
            </a:r>
          </a:p>
        </p:txBody>
      </p:sp>
    </p:spTree>
    <p:extLst>
      <p:ext uri="{BB962C8B-B14F-4D97-AF65-F5344CB8AC3E}">
        <p14:creationId xmlns:p14="http://schemas.microsoft.com/office/powerpoint/2010/main" val="288493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6D7DB-5654-4C9D-AE30-DA471E08A3A2}"/>
              </a:ext>
            </a:extLst>
          </p:cNvPr>
          <p:cNvSpPr txBox="1"/>
          <p:nvPr/>
        </p:nvSpPr>
        <p:spPr>
          <a:xfrm>
            <a:off x="225290" y="278294"/>
            <a:ext cx="11966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ion-exchange chromatography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81AD2-9938-4F89-B304-264B1FA5A8D0}"/>
              </a:ext>
            </a:extLst>
          </p:cNvPr>
          <p:cNvSpPr txBox="1"/>
          <p:nvPr/>
        </p:nvSpPr>
        <p:spPr>
          <a:xfrm>
            <a:off x="450573" y="994630"/>
            <a:ext cx="5340627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 Cation exchange chromatography-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matrix has a negatively charged functional group with an affinity towards positively charged molecules. 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positively charged analyte replaces the reversible bound cation and binds to the matrix.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presence of a strong cation such as Na+ is replaced with the elution of analyte.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41D77-9D43-46C9-8AAD-6AD29A650B5E}"/>
              </a:ext>
            </a:extLst>
          </p:cNvPr>
          <p:cNvSpPr txBox="1"/>
          <p:nvPr/>
        </p:nvSpPr>
        <p:spPr>
          <a:xfrm>
            <a:off x="6400800" y="994630"/>
            <a:ext cx="5234609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Anion Exchange chromatography-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matrix has a positively charged functional group with an affinity towards negatively charged molecules. </a:t>
            </a: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negatively charged analyte replaces the reversible bound anion and binds to the matrix. </a:t>
            </a: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presence of a strong anion such as Cl- is replaced with the elution of analyte.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56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6AFFC-276E-4BEC-8FB1-ADB6437532D5}"/>
              </a:ext>
            </a:extLst>
          </p:cNvPr>
          <p:cNvSpPr txBox="1"/>
          <p:nvPr/>
        </p:nvSpPr>
        <p:spPr>
          <a:xfrm>
            <a:off x="437322" y="0"/>
            <a:ext cx="1032344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 Performance Liquid Chromatography</a:t>
            </a:r>
            <a:endParaRPr lang="en-GB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HPLC is developed from classical column liquid chromatography.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basic HPLC instrumentation consists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pump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(s),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injector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(manual or automatic injection),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column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(s),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detector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handling device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48D6E-52AF-4481-A7AC-F5465B58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48" y="3151157"/>
            <a:ext cx="6583139" cy="35394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C258C-A7E1-48AD-8A1F-5875B0D9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7" y="3099731"/>
            <a:ext cx="475529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227F6-9137-4EF6-8891-5AD37EE95D1A}"/>
              </a:ext>
            </a:extLst>
          </p:cNvPr>
          <p:cNvSpPr txBox="1"/>
          <p:nvPr/>
        </p:nvSpPr>
        <p:spPr>
          <a:xfrm>
            <a:off x="795130" y="416005"/>
            <a:ext cx="117281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Solvent </a:t>
            </a:r>
            <a:endParaRPr lang="en-GB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mobile phase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solvent, in HPLC is usually a mixture of polar and non-polar liquid components whose respective concentrations are varied depending on the composition of the sample.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solvent is passed through a very narrow bore column, any contaminants could at worst plug the column, or at the very least add variability to the retention times during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repeated different trials. Therefore, HPLC solvent must be kept free of dissolved gases, which could come out of solution mid-separation, and particulates.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343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25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64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49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A4D66-66C4-486F-9726-8875C3E7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0" y="330039"/>
            <a:ext cx="5367130" cy="3495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041CF-D0D2-4394-8EDB-31E61B9BAC01}"/>
              </a:ext>
            </a:extLst>
          </p:cNvPr>
          <p:cNvSpPr txBox="1"/>
          <p:nvPr/>
        </p:nvSpPr>
        <p:spPr>
          <a:xfrm>
            <a:off x="357857" y="133841"/>
            <a:ext cx="623528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Chromatogram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a plot of detector`s signal as a function of time or volume of eluted mobile face. It consists of a peak for each of the separated solute bans.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olume or time it takes for an analyte to come out from the column is known as retention volume or retention time t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BEE08-C098-4DDE-A1FC-997ADB8BAE67}"/>
              </a:ext>
            </a:extLst>
          </p:cNvPr>
          <p:cNvSpPr txBox="1"/>
          <p:nvPr/>
        </p:nvSpPr>
        <p:spPr>
          <a:xfrm>
            <a:off x="357857" y="4544457"/>
            <a:ext cx="117281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w, which, we measure by extending tangent lines from the inflection points on </a:t>
            </a:r>
            <a:r>
              <a:rPr lang="en-US" sz="2800" dirty="0">
                <a:latin typeface="Times New Roman" panose="02020603050405020304" pitchFamily="18" charset="0"/>
              </a:rPr>
              <a:t>either side of the chromatographic peak through the baseline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</a:rPr>
              <a:t>Peak area is proportional to the amount of single analysed sample.</a:t>
            </a:r>
          </a:p>
        </p:txBody>
      </p:sp>
    </p:spTree>
    <p:extLst>
      <p:ext uri="{BB962C8B-B14F-4D97-AF65-F5344CB8AC3E}">
        <p14:creationId xmlns:p14="http://schemas.microsoft.com/office/powerpoint/2010/main" val="120168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48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37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B340B-E609-4A9F-9C7F-F497BCF1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06" y="78044"/>
            <a:ext cx="7721768" cy="670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59941-418A-4145-9DC8-4A0018B8EFBF}"/>
              </a:ext>
            </a:extLst>
          </p:cNvPr>
          <p:cNvSpPr txBox="1"/>
          <p:nvPr/>
        </p:nvSpPr>
        <p:spPr>
          <a:xfrm>
            <a:off x="331304" y="385177"/>
            <a:ext cx="24118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Chromatogram of mixture of organic compounds. </a:t>
            </a:r>
          </a:p>
        </p:txBody>
      </p:sp>
    </p:spTree>
    <p:extLst>
      <p:ext uri="{BB962C8B-B14F-4D97-AF65-F5344CB8AC3E}">
        <p14:creationId xmlns:p14="http://schemas.microsoft.com/office/powerpoint/2010/main" val="234582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5F2E9A-8DA1-4286-A6B6-23C7662EF5DE}"/>
              </a:ext>
            </a:extLst>
          </p:cNvPr>
          <p:cNvSpPr txBox="1"/>
          <p:nvPr/>
        </p:nvSpPr>
        <p:spPr>
          <a:xfrm>
            <a:off x="119269" y="0"/>
            <a:ext cx="11767931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Preparation and applications of Gas Chromatography</a:t>
            </a:r>
            <a:endParaRPr lang="en-GB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11CB6-424B-4146-A3A1-1EE40A1A5576}"/>
              </a:ext>
            </a:extLst>
          </p:cNvPr>
          <p:cNvSpPr txBox="1"/>
          <p:nvPr/>
        </p:nvSpPr>
        <p:spPr>
          <a:xfrm>
            <a:off x="477078" y="742511"/>
            <a:ext cx="1159565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Preparation</a:t>
            </a: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sample that is injected into the gas chromatograph following sample preparation must be either a liquid or a gas.</a:t>
            </a:r>
          </a:p>
          <a:p>
            <a:pPr algn="just"/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analytes must be volatile enough under the conditions of the inlet and column and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matrix interferences must also be volatile, so as not to contaminate the instrument or column.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Depending on the physical state (solid, liquid and gas), different methodologies are followed.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0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68899-A39C-4AF9-BDA3-767DC1F17353}"/>
              </a:ext>
            </a:extLst>
          </p:cNvPr>
          <p:cNvSpPr txBox="1"/>
          <p:nvPr/>
        </p:nvSpPr>
        <p:spPr>
          <a:xfrm>
            <a:off x="112643" y="733246"/>
            <a:ext cx="1196671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To treat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samples and separate a target analyte, some enhanced solvent extraction methods, such as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liquid extraction, microwave and ultrasonic extraction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In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liquid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sample, the analyte trapping methods such as solid-phase extraction, solid-phase microextraction,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membrane extraction and single-drop microextraction (SDME)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used. 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For analytes in the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phase, trapping analytes from vapor samples and headspace analysis are used. </a:t>
            </a: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result, possesses different ways to treat and convert matrix into a suitable sample to inject GC is very important.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general, prior to the GC analysis the common  3 steps should be followed. </a:t>
            </a:r>
          </a:p>
          <a:p>
            <a:pPr algn="just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Extraction,  Concentration,   and Clean-up</a:t>
            </a:r>
            <a:endParaRPr lang="en-GB" sz="2800" dirty="0">
              <a:solidFill>
                <a:srgbClr val="C00000"/>
              </a:solidFill>
            </a:endParaRPr>
          </a:p>
          <a:p>
            <a:pPr algn="just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10E61-B279-418C-988E-9CCF6501A2AF}"/>
              </a:ext>
            </a:extLst>
          </p:cNvPr>
          <p:cNvSpPr txBox="1"/>
          <p:nvPr/>
        </p:nvSpPr>
        <p:spPr>
          <a:xfrm>
            <a:off x="341244" y="159890"/>
            <a:ext cx="611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Preparation</a:t>
            </a:r>
          </a:p>
        </p:txBody>
      </p:sp>
    </p:spTree>
    <p:extLst>
      <p:ext uri="{BB962C8B-B14F-4D97-AF65-F5344CB8AC3E}">
        <p14:creationId xmlns:p14="http://schemas.microsoft.com/office/powerpoint/2010/main" val="271320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ACC09-1D04-43EB-94C8-6E6AB7DD2DF7}"/>
              </a:ext>
            </a:extLst>
          </p:cNvPr>
          <p:cNvSpPr txBox="1"/>
          <p:nvPr/>
        </p:nvSpPr>
        <p:spPr>
          <a:xfrm>
            <a:off x="245165" y="324678"/>
            <a:ext cx="117016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Extraction: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extraction procedure isolates the contaminants from the matrix.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major kinds of extraction include solid-phase extraction (SPE) and liquid-liquid extraction (LLE).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solvents, in which the analyte is extracted, may be organic liquids, supercritical fluids, and superheated liquids. 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13E64-F654-4624-9C01-933CA3E1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89" y="3429001"/>
            <a:ext cx="4532207" cy="300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F0071-9AB5-45CB-ABE5-9A2FC994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99" y="3313043"/>
            <a:ext cx="4472610" cy="32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B0B48-E35A-4797-A86E-72A1D6A2C844}"/>
              </a:ext>
            </a:extLst>
          </p:cNvPr>
          <p:cNvSpPr txBox="1"/>
          <p:nvPr/>
        </p:nvSpPr>
        <p:spPr>
          <a:xfrm>
            <a:off x="318053" y="287007"/>
            <a:ext cx="677186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Concentration: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solvent volume can be vaporized by a gentle stream of nitrogen gas across the surface or through the solution.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when a large volume of solvent should be removed, a rotary vacuum evaporator is used.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should be noted that evaporation should stop before the solution reaches dryness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Nitrogen Evaporators for Sample Concentration - MD200-2 - Allsheng (China  Manufacturer) - Laboratory Instrument - Electronic Instrument">
            <a:extLst>
              <a:ext uri="{FF2B5EF4-FFF2-40B4-BE49-F238E27FC236}">
                <a16:creationId xmlns:a16="http://schemas.microsoft.com/office/drawing/2014/main" id="{D3BF6300-212A-4ECA-867C-F0960D043A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3" y="0"/>
            <a:ext cx="3564835" cy="361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CC5A6-4EB4-42B6-BAAC-C13E1095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933" y="3769805"/>
            <a:ext cx="2909875" cy="3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4637BB-CE31-477C-B553-F678E7907D83}"/>
              </a:ext>
            </a:extLst>
          </p:cNvPr>
          <p:cNvSpPr txBox="1"/>
          <p:nvPr/>
        </p:nvSpPr>
        <p:spPr>
          <a:xfrm>
            <a:off x="397565" y="212034"/>
            <a:ext cx="11290852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Clean-up: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solid matrices, as soil, biological materials, and natural products, contain hundreds of interferences at higher concentrations than those of the analytes.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So, a cleanup step is vital to separate the trace amount of analyte from interferences.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cleanup techniques include gel permeation chromatography (GPC), acid-base partition cleanup and solid-phase extraction (SPE)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7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1680</Words>
  <Application>Microsoft Office PowerPoint</Application>
  <PresentationFormat>Widescreen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Layla Al-Omran (Univesity of Basrah)</dc:creator>
  <cp:lastModifiedBy>Layla Al-Omran (Univesity of Basrah)</cp:lastModifiedBy>
  <cp:revision>49</cp:revision>
  <dcterms:created xsi:type="dcterms:W3CDTF">2021-09-20T15:29:42Z</dcterms:created>
  <dcterms:modified xsi:type="dcterms:W3CDTF">2021-10-12T09:16:29Z</dcterms:modified>
</cp:coreProperties>
</file>